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22"/>
  </p:handoutMasterIdLst>
  <p:sldIdLst>
    <p:sldId id="317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1018" r:id="rId13"/>
    <p:sldId id="339" r:id="rId15"/>
    <p:sldId id="340" r:id="rId16"/>
    <p:sldId id="341" r:id="rId17"/>
    <p:sldId id="342" r:id="rId18"/>
    <p:sldId id="343" r:id="rId19"/>
    <p:sldId id="344" r:id="rId20"/>
    <p:sldId id="345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99"/>
    <a:srgbClr val="C30D23"/>
    <a:srgbClr val="CC0000"/>
    <a:srgbClr val="023A91"/>
    <a:srgbClr val="01399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056" y="120"/>
      </p:cViewPr>
      <p:guideLst>
        <p:guide orient="horz" pos="2265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27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4C9CE-B339-44B6-8976-36825863C2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FE0BE-0E94-4D72-BA5E-23F6FFFCF0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B6FEE-85DE-49B6-B8ED-C02AD6EB7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3FD74-5463-43CF-822A-FB75D10100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45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45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9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6.wmf"/><Relationship Id="rId10" Type="http://schemas.openxmlformats.org/officeDocument/2006/relationships/vmlDrawing" Target="../drawings/vmlDrawing4.vml"/><Relationship Id="rId1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30.png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microsoft.com/office/2007/relationships/media" Target="../media/media3.avi"/><Relationship Id="rId7" Type="http://schemas.openxmlformats.org/officeDocument/2006/relationships/video" Target="../media/media3.avi"/><Relationship Id="rId6" Type="http://schemas.openxmlformats.org/officeDocument/2006/relationships/image" Target="../media/image37.png"/><Relationship Id="rId5" Type="http://schemas.microsoft.com/office/2007/relationships/media" Target="../media/media2.avi"/><Relationship Id="rId4" Type="http://schemas.openxmlformats.org/officeDocument/2006/relationships/video" Target="../media/media2.avi"/><Relationship Id="rId3" Type="http://schemas.openxmlformats.org/officeDocument/2006/relationships/image" Target="../media/image36.png"/><Relationship Id="rId2" Type="http://schemas.microsoft.com/office/2007/relationships/media" Target="../media/media1.avi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40.png"/><Relationship Id="rId14" Type="http://schemas.microsoft.com/office/2007/relationships/media" Target="../media/media5.avi"/><Relationship Id="rId13" Type="http://schemas.openxmlformats.org/officeDocument/2006/relationships/video" Target="../media/media5.avi"/><Relationship Id="rId12" Type="http://schemas.openxmlformats.org/officeDocument/2006/relationships/image" Target="../media/image39.png"/><Relationship Id="rId11" Type="http://schemas.microsoft.com/office/2007/relationships/media" Target="../media/media4.avi"/><Relationship Id="rId10" Type="http://schemas.openxmlformats.org/officeDocument/2006/relationships/video" Target="../media/media4.avi"/><Relationship Id="rId1" Type="http://schemas.openxmlformats.org/officeDocument/2006/relationships/video" Target="../media/media1.avi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microsoft.com/office/2007/relationships/media" Target="../media/media8.avi"/><Relationship Id="rId7" Type="http://schemas.openxmlformats.org/officeDocument/2006/relationships/video" Target="../media/media8.avi"/><Relationship Id="rId6" Type="http://schemas.openxmlformats.org/officeDocument/2006/relationships/image" Target="../media/image42.png"/><Relationship Id="rId5" Type="http://schemas.microsoft.com/office/2007/relationships/media" Target="../media/media7.avi"/><Relationship Id="rId4" Type="http://schemas.openxmlformats.org/officeDocument/2006/relationships/video" Target="../media/media7.avi"/><Relationship Id="rId3" Type="http://schemas.openxmlformats.org/officeDocument/2006/relationships/image" Target="../media/image41.png"/><Relationship Id="rId2" Type="http://schemas.microsoft.com/office/2007/relationships/media" Target="../media/media6.avi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45.png"/><Relationship Id="rId14" Type="http://schemas.microsoft.com/office/2007/relationships/media" Target="../media/media10.avi"/><Relationship Id="rId13" Type="http://schemas.openxmlformats.org/officeDocument/2006/relationships/video" Target="../media/media10.avi"/><Relationship Id="rId12" Type="http://schemas.openxmlformats.org/officeDocument/2006/relationships/image" Target="../media/image44.png"/><Relationship Id="rId11" Type="http://schemas.microsoft.com/office/2007/relationships/media" Target="../media/media9.avi"/><Relationship Id="rId10" Type="http://schemas.openxmlformats.org/officeDocument/2006/relationships/video" Target="../media/media9.avi"/><Relationship Id="rId1" Type="http://schemas.openxmlformats.org/officeDocument/2006/relationships/video" Target="../media/media6.avi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7.png"/><Relationship Id="rId2" Type="http://schemas.microsoft.com/office/2007/relationships/media" Target="../media/media11.avi"/><Relationship Id="rId1" Type="http://schemas.openxmlformats.org/officeDocument/2006/relationships/video" Target="../media/media11.avi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0.png"/><Relationship Id="rId7" Type="http://schemas.openxmlformats.org/officeDocument/2006/relationships/image" Target="../media/image3.svg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1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0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7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4.wmf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541" y="154182"/>
            <a:ext cx="6452376" cy="626403"/>
          </a:xfrm>
        </p:spPr>
        <p:txBody>
          <a:bodyPr/>
          <a:lstStyle/>
          <a:p>
            <a:pPr algn="l"/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智能系统设计与应用 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(</a:t>
            </a:r>
            <a:r>
              <a:rPr kumimoji="1" lang="en-US" altLang="zh-CN" sz="20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2022 </a:t>
            </a:r>
            <a:r>
              <a:rPr kumimoji="1" lang="zh-CN" altLang="en-US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春季学期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)</a:t>
            </a:r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 </a:t>
            </a:r>
            <a:endParaRPr lang="zh-CN" altLang="en-US" sz="3200" b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402659" y="5890879"/>
            <a:ext cx="2741341" cy="509921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主讲教师：詹德川</a:t>
            </a:r>
            <a:endParaRPr lang="zh-CN" altLang="en-US" sz="240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466725" y="1642745"/>
            <a:ext cx="8209915" cy="23641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Simple Case</a:t>
            </a:r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Quasi-</a:t>
            </a:r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Time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 Fading in 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 Video Chat Applications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/>
              <a:t>Selecting Good Features for Reconstruction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527050" y="1061135"/>
            <a:ext cx="7734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ot all inner points are informative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 representing contours</a:t>
            </a:r>
            <a:endParaRPr lang="en-US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all inner points are suitable for tracking while you’re talking</a:t>
            </a:r>
            <a:endParaRPr lang="en-US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Reconstruction with More inner points yields more running time costs</a:t>
            </a:r>
            <a:endParaRPr lang="en-US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7550" y="2023428"/>
            <a:ext cx="7429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entury" panose="02040604050505020304" charset="0"/>
                <a:cs typeface="Century" panose="02040604050505020304" charset="0"/>
              </a:rPr>
              <a:t>it is necessary to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entury" panose="02040604050505020304" charset="0"/>
                <a:cs typeface="Century" panose="02040604050505020304" charset="0"/>
              </a:rPr>
              <a:t>select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entury" panose="02040604050505020304" charset="0"/>
                <a:cs typeface="Century" panose="02040604050505020304" charset="0"/>
              </a:rPr>
              <a:t> the inner points which are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entury" panose="02040604050505020304" charset="0"/>
                <a:cs typeface="Century" panose="02040604050505020304" charset="0"/>
              </a:rPr>
              <a:t>“easy” to track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entury" panose="02040604050505020304" charset="0"/>
                <a:cs typeface="Century" panose="02040604050505020304" charset="0"/>
              </a:rPr>
              <a:t>as well as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entury" panose="02040604050505020304" charset="0"/>
                <a:cs typeface="Century" panose="02040604050505020304" charset="0"/>
              </a:rPr>
              <a:t>“good” for facilitating the reconstruction</a:t>
            </a:r>
            <a:endParaRPr lang="zh-CN" altLang="en-US" dirty="0">
              <a:solidFill>
                <a:srgbClr val="0000FF"/>
              </a:solidFill>
              <a:latin typeface="Century" panose="02040604050505020304" charset="0"/>
              <a:cs typeface="Century" panose="02040604050505020304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817687" y="2779713"/>
          <a:ext cx="5356225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1" imgW="20259675" imgH="6838950" progId="Equation.Ribbit">
                  <p:embed/>
                </p:oleObj>
              </mc:Choice>
              <mc:Fallback>
                <p:oleObj name="Formula" r:id="rId1" imgW="20259675" imgH="6838950" progId="Equation.Ribbit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17687" y="2779713"/>
                        <a:ext cx="5356225" cy="180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448300" y="2709069"/>
            <a:ext cx="1047750" cy="527050"/>
          </a:xfrm>
          <a:prstGeom prst="rect">
            <a:avLst/>
          </a:prstGeom>
          <a:solidFill>
            <a:srgbClr val="FFFF99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97300" y="3306763"/>
            <a:ext cx="2019300" cy="527050"/>
          </a:xfrm>
          <a:prstGeom prst="rect">
            <a:avLst/>
          </a:prstGeom>
          <a:solidFill>
            <a:srgbClr val="0000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817687" y="4552755"/>
            <a:ext cx="5192713" cy="1840587"/>
            <a:chOff x="1817687" y="4552755"/>
            <a:chExt cx="5192713" cy="1840587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1817687" y="4966493"/>
            <a:ext cx="5192713" cy="14268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Formula" r:id="rId3" imgW="24269700" imgH="6667500" progId="Equation.Ribbit">
                    <p:embed/>
                  </p:oleObj>
                </mc:Choice>
                <mc:Fallback>
                  <p:oleObj name="Formula" r:id="rId3" imgW="24269700" imgH="6667500" progId="Equation.Ribbit">
                    <p:embed/>
                    <p:pic>
                      <p:nvPicPr>
                        <p:cNvPr id="0" name="对象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17687" y="4966493"/>
                          <a:ext cx="5192713" cy="14268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箭头: 下 11"/>
            <p:cNvSpPr/>
            <p:nvPr/>
          </p:nvSpPr>
          <p:spPr>
            <a:xfrm>
              <a:off x="4017517" y="4552755"/>
              <a:ext cx="484632" cy="43810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486400" y="4874419"/>
            <a:ext cx="1638300" cy="527050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6230937" y="5015706"/>
          <a:ext cx="207963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Formula" r:id="rId5" imgW="790575" imgH="1076325" progId="Equation.Ribbit">
                  <p:embed/>
                </p:oleObj>
              </mc:Choice>
              <mc:Fallback>
                <p:oleObj name="Formula" r:id="rId5" imgW="790575" imgH="1076325" progId="Equation.Ribbit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30937" y="5015706"/>
                        <a:ext cx="207963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817687" y="4966493"/>
          <a:ext cx="5318125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Formula" r:id="rId7" imgW="24841200" imgH="6677025" progId="Equation.Ribbit">
                  <p:embed/>
                </p:oleObj>
              </mc:Choice>
              <mc:Fallback>
                <p:oleObj name="Formula" r:id="rId7" imgW="24841200" imgH="6677025" progId="Equation.Ribbit">
                  <p:embed/>
                  <p:pic>
                    <p:nvPicPr>
                      <p:cNvPr id="0" name="对象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17687" y="4966493"/>
                        <a:ext cx="5318125" cy="142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 dirty="0">
                <a:sym typeface="+mn-ea"/>
              </a:rPr>
              <a:t>Why?</a:t>
            </a:r>
            <a:endParaRPr lang="en-US" altLang="zh-CN" sz="2400" dirty="0">
              <a:sym typeface="+mn-ea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584325" y="1210310"/>
          <a:ext cx="5238561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Formula" r:id="rId1" imgW="24269700" imgH="6667500" progId="Equation.Ribbit">
                  <p:embed/>
                </p:oleObj>
              </mc:Choice>
              <mc:Fallback>
                <p:oleObj name="Formula" r:id="rId1" imgW="24269700" imgH="6667500" progId="Equation.Ribbit">
                  <p:embed/>
                  <p:pic>
                    <p:nvPicPr>
                      <p:cNvPr id="0" name="对象 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4325" y="1210310"/>
                        <a:ext cx="5238561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04850" y="4869230"/>
                <a:ext cx="7734300" cy="923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 marL="742950" lvl="1" indent="-28575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Differences occurs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= 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&gt; 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0</m:t>
                    </m:r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marL="742950" lvl="1" indent="-28575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Both of the situations are satisfied the constraints</a:t>
                </a:r>
                <a:endPara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742950" lvl="1" indent="-28575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Both of the reglarization terms are forcing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= 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𝑤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&gt; 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0</m:t>
                    </m:r>
                  </m:oMath>
                </a14:m>
                <a:endParaRPr lang="zh-CN" alt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" y="4869230"/>
                <a:ext cx="7734300" cy="923290"/>
              </a:xfrm>
              <a:prstGeom prst="rect">
                <a:avLst/>
              </a:prstGeom>
              <a:blipFill rotWithShape="1">
                <a:blip r:embed="rId3"/>
                <a:stretch>
                  <a:fillRect t="-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584325" y="3039745"/>
          <a:ext cx="52387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Formula" r:id="rId4" imgW="3235960" imgH="889000" progId="Equation.Ribbit">
                  <p:embed/>
                </p:oleObj>
              </mc:Choice>
              <mc:Fallback>
                <p:oleObj name="Formula" r:id="rId4" imgW="3235960" imgH="889000" progId="Equation.Ribbit">
                  <p:embed/>
                  <p:pic>
                    <p:nvPicPr>
                      <p:cNvPr id="0" name="对象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4325" y="3039745"/>
                        <a:ext cx="52387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  <p:pic>
        <p:nvPicPr>
          <p:cNvPr id="5" name="图片 4" descr="文本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156"/>
            <a:ext cx="4305300" cy="5437209"/>
          </a:xfrm>
          <a:prstGeom prst="rect">
            <a:avLst/>
          </a:prstGeom>
        </p:spPr>
      </p:pic>
      <p:pic>
        <p:nvPicPr>
          <p:cNvPr id="7" name="图片 6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1" y="915473"/>
            <a:ext cx="4788794" cy="5088789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127000" y="4133850"/>
            <a:ext cx="29083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Design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2550" y="986135"/>
            <a:ext cx="868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Approaches require the contour points in the 1st frame of a given video steam as an input</a:t>
            </a:r>
            <a:endParaRPr lang="en-US" altLang="zh-CN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form a smooth and natural boundary on head-shoulder contour in different pre-defined backgrounds remains unsolved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2074862"/>
            <a:ext cx="4851400" cy="2728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77177" y="4947244"/>
            <a:ext cx="109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Grabcut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Workflow chart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690" y="914400"/>
            <a:ext cx="4361260" cy="53677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results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6550" y="1060450"/>
            <a:ext cx="4699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traditional Lucas-Knada as base bench.</a:t>
            </a:r>
            <a:endParaRPr lang="en-US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LA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486932"/>
            <a:ext cx="3048000" cy="2286000"/>
          </a:xfrm>
          <a:prstGeom prst="rect">
            <a:avLst/>
          </a:prstGeom>
        </p:spPr>
      </p:pic>
      <p:pic>
        <p:nvPicPr>
          <p:cNvPr id="6" name="R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1486932"/>
            <a:ext cx="3048000" cy="2286000"/>
          </a:xfrm>
          <a:prstGeom prst="rect">
            <a:avLst/>
          </a:prstGeom>
        </p:spPr>
      </p:pic>
      <p:pic>
        <p:nvPicPr>
          <p:cNvPr id="7" name="RestLinE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35100" y="3971925"/>
            <a:ext cx="3048000" cy="2286000"/>
          </a:xfrm>
          <a:prstGeom prst="rect">
            <a:avLst/>
          </a:prstGeom>
        </p:spPr>
      </p:pic>
      <p:pic>
        <p:nvPicPr>
          <p:cNvPr id="8" name="RestLinEP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72000" y="3971925"/>
            <a:ext cx="3048000" cy="2286000"/>
          </a:xfrm>
          <a:prstGeom prst="rect">
            <a:avLst/>
          </a:prstGeom>
        </p:spPr>
      </p:pic>
      <p:pic>
        <p:nvPicPr>
          <p:cNvPr id="9" name="SF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96000" y="1486932"/>
            <a:ext cx="3048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results</a:t>
            </a:r>
            <a:endParaRPr lang="zh-CN" altLang="en-US" dirty="0"/>
          </a:p>
        </p:txBody>
      </p:sp>
      <p:pic>
        <p:nvPicPr>
          <p:cNvPr id="4" name="LA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1500" y="987425"/>
            <a:ext cx="2400000" cy="2520000"/>
          </a:xfrm>
          <a:prstGeom prst="rect">
            <a:avLst/>
          </a:prstGeom>
        </p:spPr>
      </p:pic>
      <p:pic>
        <p:nvPicPr>
          <p:cNvPr id="5" name="R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50650" y="987425"/>
            <a:ext cx="1890000" cy="2520000"/>
          </a:xfrm>
          <a:prstGeom prst="rect">
            <a:avLst/>
          </a:prstGeom>
        </p:spPr>
      </p:pic>
      <p:pic>
        <p:nvPicPr>
          <p:cNvPr id="6" name="SF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19800" y="987425"/>
            <a:ext cx="2400000" cy="2520000"/>
          </a:xfrm>
          <a:prstGeom prst="rect">
            <a:avLst/>
          </a:prstGeom>
        </p:spPr>
      </p:pic>
      <p:pic>
        <p:nvPicPr>
          <p:cNvPr id="7" name="RestLinE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71800" y="3674112"/>
            <a:ext cx="2400000" cy="2520000"/>
          </a:xfrm>
          <a:prstGeom prst="rect">
            <a:avLst/>
          </a:prstGeom>
        </p:spPr>
      </p:pic>
      <p:pic>
        <p:nvPicPr>
          <p:cNvPr id="8" name="RestLinEP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19800" y="3674112"/>
            <a:ext cx="2400000" cy="25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 investigation</a:t>
            </a:r>
            <a:endParaRPr lang="zh-CN" altLang="en-US" dirty="0"/>
          </a:p>
        </p:txBody>
      </p:sp>
      <p:pic>
        <p:nvPicPr>
          <p:cNvPr id="5" name="图片 4" descr="图形用户界面, 应用程序, Word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745"/>
            <a:ext cx="9144000" cy="49825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Delivery Results without Smoothing</a:t>
            </a:r>
            <a:endParaRPr lang="en-US" altLang="zh-CN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2600" y="2237202"/>
            <a:ext cx="8178799" cy="3067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Application and Targets</a:t>
            </a:r>
            <a:endParaRPr lang="en-US" altLang="zh-CN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0" y="1420495"/>
            <a:ext cx="5558155" cy="18618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74055" y="1336675"/>
            <a:ext cx="31407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 example on background fading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substitution in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video conferencing. The moving person in the background is removed and replaced by a stationary background in the right picture.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5900" y="936625"/>
            <a:ext cx="1545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Application:</a:t>
            </a:r>
            <a:endParaRPr lang="en-US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6865" y="3375660"/>
            <a:ext cx="4540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Project Source: </a:t>
            </a:r>
            <a:r>
              <a: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BST/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三星电子中国研究院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865" y="3881755"/>
            <a:ext cx="65709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Project Details:</a:t>
            </a:r>
            <a:r>
              <a: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Front Camera on Samsung Phones or Mobile Devices</a:t>
            </a: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Project started on 2013</a:t>
            </a: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Technique Route is </a:t>
            </a:r>
            <a:r>
              <a:rPr lang="zh-CN" altLang="en-US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Restricted to Machine Learing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So generally can be attributed to the Contour Tracking Area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if no restrictions?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7730" y="1304925"/>
            <a:ext cx="4232275" cy="506095"/>
          </a:xfrm>
        </p:spPr>
        <p:txBody>
          <a:bodyPr/>
          <a:lstStyle/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i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Flash and mirrors</a:t>
            </a:r>
            <a:endParaRPr lang="en-US" altLang="zh-CN" sz="1800" i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i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5900" y="936625"/>
            <a:ext cx="3775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Basic Tricks of A Photographer:</a:t>
            </a:r>
            <a:endParaRPr lang="en-US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" name="图片 3" descr="&amp;pky8349518907&amp;"/>
          <p:cNvPicPr>
            <a:picLocks noChangeAspect="1"/>
          </p:cNvPicPr>
          <p:nvPr/>
        </p:nvPicPr>
        <p:blipFill>
          <a:blip r:embed="rId1"/>
          <a:srcRect l="41285" t="3105" r="16090" b="27665"/>
          <a:stretch>
            <a:fillRect/>
          </a:stretch>
        </p:blipFill>
        <p:spPr>
          <a:xfrm>
            <a:off x="2110105" y="2428875"/>
            <a:ext cx="782955" cy="848360"/>
          </a:xfrm>
          <a:prstGeom prst="rect">
            <a:avLst/>
          </a:prstGeom>
        </p:spPr>
      </p:pic>
      <p:pic>
        <p:nvPicPr>
          <p:cNvPr id="5" name="图片 4" descr="3b343132373839383bd5d5cfe0bbf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60" y="2653030"/>
            <a:ext cx="683260" cy="683260"/>
          </a:xfrm>
          <a:prstGeom prst="rect">
            <a:avLst/>
          </a:prstGeom>
        </p:spPr>
      </p:pic>
      <p:pic>
        <p:nvPicPr>
          <p:cNvPr id="6" name="图片 5" descr="3b32313536353739353bcaf7c1d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6475" y="2025015"/>
            <a:ext cx="914400" cy="136398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735455" y="1788160"/>
            <a:ext cx="1819910" cy="1640840"/>
            <a:chOff x="2633" y="3953"/>
            <a:chExt cx="2866" cy="2584"/>
          </a:xfrm>
        </p:grpSpPr>
        <p:grpSp>
          <p:nvGrpSpPr>
            <p:cNvPr id="18" name="组合 17"/>
            <p:cNvGrpSpPr/>
            <p:nvPr/>
          </p:nvGrpSpPr>
          <p:grpSpPr>
            <a:xfrm>
              <a:off x="2633" y="4325"/>
              <a:ext cx="2867" cy="2212"/>
              <a:chOff x="2633" y="4325"/>
              <a:chExt cx="2867" cy="2212"/>
            </a:xfrm>
          </p:grpSpPr>
          <p:cxnSp>
            <p:nvCxnSpPr>
              <p:cNvPr id="19" name="直接箭头连接符 18"/>
              <p:cNvCxnSpPr/>
              <p:nvPr/>
            </p:nvCxnSpPr>
            <p:spPr>
              <a:xfrm flipH="1">
                <a:off x="2648" y="4325"/>
                <a:ext cx="285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 flipH="1">
                <a:off x="2633" y="4878"/>
                <a:ext cx="285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H="1">
                <a:off x="2648" y="5431"/>
                <a:ext cx="285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 flipH="1">
                <a:off x="2648" y="6537"/>
                <a:ext cx="285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 flipH="1">
                <a:off x="2648" y="5984"/>
                <a:ext cx="285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 flipH="1">
                <a:off x="2633" y="5146"/>
                <a:ext cx="642" cy="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flipH="1">
                <a:off x="2648" y="5704"/>
                <a:ext cx="642" cy="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 flipH="1">
                <a:off x="2648" y="6257"/>
                <a:ext cx="642" cy="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本框 26"/>
            <p:cNvSpPr txBox="1"/>
            <p:nvPr/>
          </p:nvSpPr>
          <p:spPr>
            <a:xfrm>
              <a:off x="3368" y="3953"/>
              <a:ext cx="1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lights</a:t>
              </a:r>
              <a:endPara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下箭头 28"/>
          <p:cNvSpPr/>
          <p:nvPr/>
        </p:nvSpPr>
        <p:spPr>
          <a:xfrm>
            <a:off x="2216785" y="3549650"/>
            <a:ext cx="357505" cy="49720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 descr="3b32313536353739353bcaf7c1d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1335" y="4266565"/>
            <a:ext cx="1421130" cy="1421130"/>
          </a:xfrm>
          <a:prstGeom prst="rect">
            <a:avLst/>
          </a:prstGeom>
        </p:spPr>
      </p:pic>
      <p:pic>
        <p:nvPicPr>
          <p:cNvPr id="31" name="图片 30" descr="343435383232383b333633323433353bc8cb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8660" y="4874260"/>
            <a:ext cx="914400" cy="914400"/>
          </a:xfrm>
          <a:prstGeom prst="rect">
            <a:avLst/>
          </a:prstGeom>
        </p:spPr>
      </p:pic>
      <p:pic>
        <p:nvPicPr>
          <p:cNvPr id="32" name="图片 31" descr="343435383134313b333638303133363bb4f2b9e2b5c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44195" y="2008505"/>
            <a:ext cx="581025" cy="64452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1735455" y="2024380"/>
            <a:ext cx="1820545" cy="1404620"/>
            <a:chOff x="2633" y="4325"/>
            <a:chExt cx="2867" cy="2212"/>
          </a:xfrm>
        </p:grpSpPr>
        <p:cxnSp>
          <p:nvCxnSpPr>
            <p:cNvPr id="36" name="直接箭头连接符 35"/>
            <p:cNvCxnSpPr/>
            <p:nvPr/>
          </p:nvCxnSpPr>
          <p:spPr>
            <a:xfrm flipH="1">
              <a:off x="2648" y="4325"/>
              <a:ext cx="2852" cy="0"/>
            </a:xfrm>
            <a:prstGeom prst="straightConnector1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H="1">
              <a:off x="2633" y="4878"/>
              <a:ext cx="2852" cy="0"/>
            </a:xfrm>
            <a:prstGeom prst="straightConnector1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H="1">
              <a:off x="2648" y="5431"/>
              <a:ext cx="2852" cy="0"/>
            </a:xfrm>
            <a:prstGeom prst="straightConnector1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H="1">
              <a:off x="2648" y="6537"/>
              <a:ext cx="2852" cy="0"/>
            </a:xfrm>
            <a:prstGeom prst="straightConnector1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flipH="1">
              <a:off x="2648" y="5984"/>
              <a:ext cx="2852" cy="0"/>
            </a:xfrm>
            <a:prstGeom prst="straightConnector1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2633" y="5146"/>
              <a:ext cx="642" cy="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2648" y="5704"/>
              <a:ext cx="642" cy="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H="1">
              <a:off x="2648" y="6257"/>
              <a:ext cx="642" cy="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H="1">
              <a:off x="2633" y="5146"/>
              <a:ext cx="642" cy="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H="1">
              <a:off x="2648" y="5704"/>
              <a:ext cx="642" cy="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H="1">
              <a:off x="2648" y="6257"/>
              <a:ext cx="642" cy="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右箭头 47"/>
          <p:cNvSpPr/>
          <p:nvPr/>
        </p:nvSpPr>
        <p:spPr>
          <a:xfrm>
            <a:off x="1259840" y="2545715"/>
            <a:ext cx="2199640" cy="4857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0"/>
          <a:srcRect l="1756" r="22254" b="13767"/>
          <a:stretch>
            <a:fillRect/>
          </a:stretch>
        </p:blipFill>
        <p:spPr>
          <a:xfrm>
            <a:off x="5623560" y="1981200"/>
            <a:ext cx="2170430" cy="1614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" name="内容占位符 2"/>
          <p:cNvSpPr>
            <a:spLocks noGrp="1"/>
          </p:cNvSpPr>
          <p:nvPr/>
        </p:nvSpPr>
        <p:spPr>
          <a:xfrm>
            <a:off x="3927475" y="4266565"/>
            <a:ext cx="4939030" cy="1597660"/>
          </a:xfrm>
          <a:prstGeom prst="rect">
            <a:avLst/>
          </a:prstGeom>
        </p:spPr>
        <p:txBody>
          <a:bodyPr vert="horz" lIns="91440" tIns="46800" rIns="91440" bIns="45720" rtlCol="0">
            <a:normAutofit fontScale="90000" lnSpcReduction="10000"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+mn-lt"/>
                <a:ea typeface="+mn-ea"/>
              </a:rPr>
              <a:t>then How about the video background fading?</a:t>
            </a:r>
            <a:endParaRPr lang="en-US" altLang="zh-CN" sz="18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+mn-lt"/>
              <a:ea typeface="+mn-ea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i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Flashing every 40ms? </a:t>
            </a:r>
            <a:endParaRPr lang="en-US" altLang="zh-CN" sz="1800" i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algn="l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(In 2013, Samsung has deployed the OLED screen already)</a:t>
            </a:r>
            <a:endParaRPr lang="en-US" altLang="zh-CN" sz="1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i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Local smooting of Alpha Matting</a:t>
            </a:r>
            <a:endParaRPr lang="en-US" altLang="zh-CN" sz="1800" i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1800" i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xit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29" grpId="0" bldLvl="0" animBg="1"/>
      <p:bldP spid="29" grpId="1" animBg="1"/>
      <p:bldP spid="29" grpId="2" bldLvl="0" animBg="1"/>
      <p:bldP spid="29" grpId="3" bldLvl="0" animBg="1"/>
      <p:bldP spid="48" grpId="0" bldLvl="0" animBg="1"/>
      <p:bldP spid="48" grpId="1" animBg="1"/>
      <p:bldP spid="48" grpId="2" bldLvl="0" animBg="1"/>
      <p:bldP spid="49" grpId="0" uiExpand="1" build="p"/>
      <p:bldP spid="49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43180"/>
            <a:ext cx="8540750" cy="777875"/>
          </a:xfrm>
        </p:spPr>
        <p:txBody>
          <a:bodyPr>
            <a:noAutofit/>
          </a:bodyPr>
          <a:lstStyle/>
          <a:p>
            <a:r>
              <a:rPr lang="en-US" altLang="zh-CN" sz="2800"/>
              <a:t>OK, We are chosen for Machine Learning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215900" y="936625"/>
            <a:ext cx="75634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 what is the problem?— We need to model the talking face....</a:t>
            </a:r>
            <a:endParaRPr lang="zh-CN" altLang="en-US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59280" y="1304925"/>
            <a:ext cx="5745480" cy="64516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In mobile security video phone calls, when the participator is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talking, the </a:t>
            </a:r>
            <a:r>
              <a:rPr lang="zh-CN" alt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entire </a:t>
            </a:r>
            <a:r>
              <a: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foreground is changing non-rigidly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900" y="1364615"/>
            <a:ext cx="1233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However,</a:t>
            </a:r>
            <a:endParaRPr lang="en-US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8" name="图片 7" descr="3b32313537393336333bb0ecb9a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7520" y="2183765"/>
            <a:ext cx="914400" cy="914400"/>
          </a:xfrm>
          <a:prstGeom prst="rect">
            <a:avLst/>
          </a:prstGeom>
        </p:spPr>
      </p:pic>
      <p:pic>
        <p:nvPicPr>
          <p:cNvPr id="10" name="图片 9" descr="&amp;pky8221253423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10" y="2129155"/>
            <a:ext cx="1570355" cy="12992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9255" y="2129155"/>
            <a:ext cx="1547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Fortunately,</a:t>
            </a:r>
            <a:endParaRPr lang="en-US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图片 11" descr="&amp;pky99149505843&amp;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0030" y="2760345"/>
            <a:ext cx="1364615" cy="9093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2435" y="3543300"/>
            <a:ext cx="8112760" cy="645160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i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still treat the foreground</a:t>
            </a:r>
            <a:r>
              <a:rPr lang="en-US" altLang="zh-CN" i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zh-CN" altLang="en-US" i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shape and texture as rigid in localities since the relative position of each part, i.e., the facial features and shoulder, are kept in general</a:t>
            </a:r>
            <a:endParaRPr lang="zh-CN" altLang="en-US" i="1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" y="4304030"/>
            <a:ext cx="4269105" cy="203454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613275" y="4544060"/>
            <a:ext cx="43999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movements of facial parts are</a:t>
            </a:r>
            <a:r>
              <a:rPr lang="en-US" alt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non-rigid. However, the relationship between contour points</a:t>
            </a:r>
            <a:r>
              <a:rPr lang="en-US" alt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(e.g., the yellow dot is a contour point on the chin) and inner</a:t>
            </a:r>
            <a:r>
              <a:rPr lang="en-US" alt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points on foreground (e.g., the blue points around the mouth)</a:t>
            </a:r>
            <a:r>
              <a:rPr lang="en-US" altLang="zh-C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kept</a:t>
            </a:r>
            <a:endParaRPr lang="zh-CN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11" grpId="0"/>
      <p:bldP spid="11" grpId="1"/>
      <p:bldP spid="15" grpId="0" bldLvl="0" animBg="1"/>
      <p:bldP spid="15" grpId="1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So, what is the next?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7665" y="1137920"/>
            <a:ext cx="82403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initial position of the contour points</a:t>
            </a:r>
            <a:endParaRPr lang="zh-CN" altLang="en-US" i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methodology of representing contour points with inner points</a:t>
            </a:r>
            <a:endParaRPr lang="zh-CN" altLang="en-US" i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choice of inner points</a:t>
            </a:r>
            <a:endParaRPr lang="zh-CN" altLang="en-US" i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AutoNum type="arabicPeriod"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 all inner points are informative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representing contours </a:t>
            </a:r>
            <a:endParaRPr lang="en-US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AutoNum type="arabicPeriod"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all inner points are suitable for tracking while you’re talking</a:t>
            </a:r>
            <a:endParaRPr lang="en-US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800" y="2687955"/>
            <a:ext cx="6421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Difference between Interpolation and Extrapolation</a:t>
            </a:r>
            <a:endParaRPr lang="en-US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0860" y="3129915"/>
            <a:ext cx="8077200" cy="316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Extrapolation, always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l="13561" t="36256" r="68111" b="28720"/>
          <a:stretch>
            <a:fillRect/>
          </a:stretch>
        </p:blipFill>
        <p:spPr>
          <a:xfrm>
            <a:off x="2581910" y="2252345"/>
            <a:ext cx="2996565" cy="219075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3422015" y="2927350"/>
            <a:ext cx="1958975" cy="1143000"/>
          </a:xfrm>
          <a:custGeom>
            <a:avLst/>
            <a:gdLst>
              <a:gd name="connisteX0" fmla="*/ 1958975 w 1958975"/>
              <a:gd name="connsiteY0" fmla="*/ 0 h 1143000"/>
              <a:gd name="connisteX1" fmla="*/ 1881505 w 1958975"/>
              <a:gd name="connsiteY1" fmla="*/ 366395 h 1143000"/>
              <a:gd name="connisteX2" fmla="*/ 1714500 w 1958975"/>
              <a:gd name="connsiteY2" fmla="*/ 641985 h 1143000"/>
              <a:gd name="connisteX3" fmla="*/ 1560830 w 1958975"/>
              <a:gd name="connsiteY3" fmla="*/ 854075 h 1143000"/>
              <a:gd name="connisteX4" fmla="*/ 1342390 w 1958975"/>
              <a:gd name="connsiteY4" fmla="*/ 1053465 h 1143000"/>
              <a:gd name="connisteX5" fmla="*/ 995680 w 1958975"/>
              <a:gd name="connsiteY5" fmla="*/ 1143000 h 1143000"/>
              <a:gd name="connisteX6" fmla="*/ 565150 w 1958975"/>
              <a:gd name="connsiteY6" fmla="*/ 1059815 h 1143000"/>
              <a:gd name="connisteX7" fmla="*/ 218440 w 1958975"/>
              <a:gd name="connsiteY7" fmla="*/ 802640 h 1143000"/>
              <a:gd name="connisteX8" fmla="*/ 0 w 1958975"/>
              <a:gd name="connsiteY8" fmla="*/ 526415 h 1143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1958975" h="1143000">
                <a:moveTo>
                  <a:pt x="1958975" y="0"/>
                </a:moveTo>
                <a:lnTo>
                  <a:pt x="1881505" y="366395"/>
                </a:lnTo>
                <a:lnTo>
                  <a:pt x="1714500" y="641985"/>
                </a:lnTo>
                <a:lnTo>
                  <a:pt x="1560830" y="854075"/>
                </a:lnTo>
                <a:lnTo>
                  <a:pt x="1342390" y="1053465"/>
                </a:lnTo>
                <a:lnTo>
                  <a:pt x="995680" y="1143000"/>
                </a:lnTo>
                <a:lnTo>
                  <a:pt x="565150" y="1059815"/>
                </a:lnTo>
                <a:lnTo>
                  <a:pt x="218440" y="802640"/>
                </a:lnTo>
                <a:lnTo>
                  <a:pt x="0" y="526415"/>
                </a:lnTo>
              </a:path>
            </a:pathLst>
          </a:custGeom>
          <a:noFill/>
          <a:ln w="5715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3b32313537393336333bb0ecb9abcecabac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350" y="3548380"/>
            <a:ext cx="2538730" cy="2538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Restrictive Linear Extrapolation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0350" y="1023620"/>
            <a:ext cx="3811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To find the Good Inner Points:</a:t>
            </a:r>
            <a:endParaRPr lang="en-US" altLang="zh-CN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760" y="1391920"/>
            <a:ext cx="74968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lvl="1" indent="-342900" algn="l">
              <a:buClrTx/>
              <a:buSzTx/>
              <a:buFont typeface="Arial" panose="020B0604020202020204" pitchFamily="34" charset="0"/>
              <a:buAutoNum type="arabicPeriod"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ot all inner points are </a:t>
            </a:r>
            <a:r>
              <a:rPr lang="zh-CN" altLang="en-US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informative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 representing contours </a:t>
            </a:r>
            <a:endParaRPr lang="en-US" altLang="zh-CN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2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 from ....</a:t>
            </a:r>
            <a:endParaRPr lang="en-US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AutoNum type="arabicPeriod"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Not all inner points are 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suitable for tracking while you’re talking</a:t>
            </a:r>
            <a:endParaRPr lang="en-US" altLang="zh-CN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lvl="2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Investigated by many literatures, relatively mature</a:t>
            </a:r>
            <a:endParaRPr lang="en-US" altLang="zh-CN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60350" y="3429000"/>
            <a:ext cx="8376920" cy="2258061"/>
            <a:chOff x="260350" y="3429000"/>
            <a:chExt cx="8376920" cy="2258061"/>
          </a:xfrm>
        </p:grpSpPr>
        <p:sp>
          <p:nvSpPr>
            <p:cNvPr id="6" name="文本框 5"/>
            <p:cNvSpPr txBox="1"/>
            <p:nvPr/>
          </p:nvSpPr>
          <p:spPr>
            <a:xfrm>
              <a:off x="260350" y="3429000"/>
              <a:ext cx="8376920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Suppose there are </a:t>
              </a:r>
              <a:r>
                <a:rPr lang="zh-CN" altLang="en-US" i="1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zh-CN" altLang="en-US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inner points can be tracked well</a:t>
              </a:r>
              <a:endParaRPr lang="zh-CN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" name="对象 2"/>
            <p:cNvGraphicFramePr>
              <a:graphicFrameLocks noChangeAspect="1"/>
            </p:cNvGraphicFramePr>
            <p:nvPr/>
          </p:nvGraphicFramePr>
          <p:xfrm>
            <a:off x="5562599" y="3486705"/>
            <a:ext cx="1906665" cy="251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Formula" r:id="rId1" imgW="10458450" imgH="1381125" progId="Equation.Ribbit">
                    <p:embed/>
                  </p:oleObj>
                </mc:Choice>
                <mc:Fallback>
                  <p:oleObj name="Formula" r:id="rId1" imgW="10458450" imgH="1381125" progId="Equation.Ribbit">
                    <p:embed/>
                    <p:pic>
                      <p:nvPicPr>
                        <p:cNvPr id="0" name="对象 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562599" y="3486705"/>
                          <a:ext cx="1906665" cy="2516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文本框 7"/>
            <p:cNvSpPr txBox="1"/>
            <p:nvPr/>
          </p:nvSpPr>
          <p:spPr>
            <a:xfrm>
              <a:off x="260350" y="3738324"/>
              <a:ext cx="8376920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object contour are represented by </a:t>
              </a:r>
              <a:r>
                <a:rPr lang="en-US" altLang="zh-CN" i="1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contour points </a:t>
              </a:r>
              <a:endParaRPr lang="zh-CN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5748338" y="3796665"/>
            <a:ext cx="1978025" cy="250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Formula" r:id="rId3" imgW="10858500" imgH="1381125" progId="Equation.Ribbit">
                    <p:embed/>
                  </p:oleObj>
                </mc:Choice>
                <mc:Fallback>
                  <p:oleObj name="Formula" r:id="rId3" imgW="10858500" imgH="1381125" progId="Equation.Ribbit">
                    <p:embed/>
                    <p:pic>
                      <p:nvPicPr>
                        <p:cNvPr id="0" name="对象 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748338" y="3796665"/>
                          <a:ext cx="1978025" cy="250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文本框 10"/>
            <p:cNvSpPr txBox="1"/>
            <p:nvPr/>
          </p:nvSpPr>
          <p:spPr>
            <a:xfrm>
              <a:off x="260350" y="4047490"/>
              <a:ext cx="8376920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Interpolation reconstruction:</a:t>
              </a:r>
              <a:endParaRPr lang="zh-CN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922925" y="4635500"/>
            <a:ext cx="4195439" cy="1051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Formula" r:id="rId5" imgW="13868400" imgH="3476625" progId="Equation.Ribbit">
                    <p:embed/>
                  </p:oleObj>
                </mc:Choice>
                <mc:Fallback>
                  <p:oleObj name="Formula" r:id="rId5" imgW="13868400" imgH="3476625" progId="Equation.Ribbit">
                    <p:embed/>
                    <p:pic>
                      <p:nvPicPr>
                        <p:cNvPr id="0" name="对象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22925" y="4635500"/>
                          <a:ext cx="4195439" cy="10515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4916170" y="4665980"/>
            <a:ext cx="3327400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Formula" r:id="rId7" imgW="12477750" imgH="1381125" progId="Equation.Ribbit">
                    <p:embed/>
                  </p:oleObj>
                </mc:Choice>
                <mc:Fallback>
                  <p:oleObj name="Formula" r:id="rId7" imgW="12477750" imgH="1381125" progId="Equation.Ribbit">
                    <p:embed/>
                    <p:pic>
                      <p:nvPicPr>
                        <p:cNvPr id="0" name="对象 1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916170" y="4665980"/>
                          <a:ext cx="3327400" cy="368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Restrictive Linear Extrapolation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7650" y="1085850"/>
            <a:ext cx="864870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However, when 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contour points, the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cannot return an appropriate output, since contour points are not in the convex hull of 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altLang="zh-CN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larger than 1 or less than 0 in Extrapolation</a:t>
            </a:r>
            <a:endParaRPr lang="en-US" altLang="zh-CN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or intuition: the value of </a:t>
            </a:r>
            <a:r>
              <a:rPr lang="en-US" altLang="zh-CN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goes extreme, the performance of Extrapolation cannot be guaranteed, so….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784350" y="2741613"/>
          <a:ext cx="55753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1" imgW="21097875" imgH="3524250" progId="Equation.Ribbit">
                  <p:embed/>
                </p:oleObj>
              </mc:Choice>
              <mc:Fallback>
                <p:oleObj name="Formula" r:id="rId1" imgW="21097875" imgH="3524250" progId="Equation.Ribbit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84350" y="2741613"/>
                        <a:ext cx="5575300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2978150" y="3248819"/>
            <a:ext cx="1524000" cy="527050"/>
          </a:xfrm>
          <a:prstGeom prst="rect">
            <a:avLst/>
          </a:prstGeom>
          <a:solidFill>
            <a:srgbClr val="FFFF99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775200" y="3775869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compact!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84350" y="4334692"/>
            <a:ext cx="4716463" cy="1437458"/>
            <a:chOff x="1784350" y="4052117"/>
            <a:chExt cx="4716463" cy="1437458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1784350" y="4559300"/>
            <a:ext cx="4716463" cy="930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Formula" r:id="rId3" imgW="17840325" imgH="3524250" progId="Equation.Ribbit">
                    <p:embed/>
                  </p:oleObj>
                </mc:Choice>
                <mc:Fallback>
                  <p:oleObj name="Formula" r:id="rId3" imgW="17840325" imgH="3524250" progId="Equation.Ribbit">
                    <p:embed/>
                    <p:pic>
                      <p:nvPicPr>
                        <p:cNvPr id="0" name="对象 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784350" y="4559300"/>
                          <a:ext cx="4716463" cy="930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箭头: 下 10"/>
            <p:cNvSpPr/>
            <p:nvPr/>
          </p:nvSpPr>
          <p:spPr>
            <a:xfrm>
              <a:off x="4017518" y="4052117"/>
              <a:ext cx="484632" cy="461915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172" y="4385628"/>
            <a:ext cx="1870402" cy="1668850"/>
          </a:xfrm>
          <a:prstGeom prst="rect">
            <a:avLst/>
          </a:prstGeom>
        </p:spPr>
      </p:pic>
      <p:sp>
        <p:nvSpPr>
          <p:cNvPr id="15" name="云形 14"/>
          <p:cNvSpPr/>
          <p:nvPr/>
        </p:nvSpPr>
        <p:spPr>
          <a:xfrm>
            <a:off x="7435575" y="3512344"/>
            <a:ext cx="1523999" cy="914400"/>
          </a:xfrm>
          <a:prstGeom prst="cloud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FF"/>
                </a:solidFill>
                <a:latin typeface="Elephant" panose="02020904090505020303" charset="0"/>
              </a:rPr>
              <a:t>Very similar to hinge loss</a:t>
            </a:r>
            <a:endParaRPr lang="zh-CN" altLang="en-US" sz="1200" dirty="0">
              <a:solidFill>
                <a:srgbClr val="0000FF"/>
              </a:solidFill>
              <a:latin typeface="Elephant" panose="020209040905050203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Restrictive Linear Extrapolation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47650" y="1085850"/>
            <a:ext cx="86487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Yet not so compact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dividing the 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coeffificients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a subtraction form of two positive components, i.e.,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−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where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have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340769" y="1663105"/>
          <a:ext cx="44624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1" imgW="16878300" imgH="1314450" progId="Equation.Ribbit">
                  <p:embed/>
                </p:oleObj>
              </mc:Choice>
              <mc:Fallback>
                <p:oleObj name="Formula" r:id="rId1" imgW="16878300" imgH="1314450" progId="Equation.Ribbit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40769" y="1663105"/>
                        <a:ext cx="4462462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508918" y="2286179"/>
            <a:ext cx="5389563" cy="2266902"/>
            <a:chOff x="1565052" y="4052117"/>
            <a:chExt cx="5389563" cy="2266902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1565052" y="4514032"/>
            <a:ext cx="5389563" cy="1804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Formula" r:id="rId3" imgW="20393025" imgH="6838950" progId="Equation.Ribbit">
                    <p:embed/>
                  </p:oleObj>
                </mc:Choice>
                <mc:Fallback>
                  <p:oleObj name="Formula" r:id="rId3" imgW="20393025" imgH="6838950" progId="Equation.Ribbit">
                    <p:embed/>
                    <p:pic>
                      <p:nvPicPr>
                        <p:cNvPr id="0" name="对象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565052" y="4514032"/>
                          <a:ext cx="5389563" cy="18049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箭头: 下 7"/>
            <p:cNvSpPr/>
            <p:nvPr/>
          </p:nvSpPr>
          <p:spPr>
            <a:xfrm>
              <a:off x="4017518" y="4052117"/>
              <a:ext cx="484632" cy="461915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云形 9"/>
          <p:cNvSpPr/>
          <p:nvPr/>
        </p:nvSpPr>
        <p:spPr>
          <a:xfrm>
            <a:off x="6470375" y="4737695"/>
            <a:ext cx="1523999" cy="914400"/>
          </a:xfrm>
          <a:prstGeom prst="cloud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FF"/>
                </a:solidFill>
              </a:rPr>
              <a:t>Typical QP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980,&quot;width&quot;:12720}"/>
</p:tagLst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0</TotalTime>
  <Words>3641</Words>
  <Application>WPS 演示</Application>
  <PresentationFormat>全屏显示(4:3)</PresentationFormat>
  <Paragraphs>133</Paragraphs>
  <Slides>18</Slides>
  <Notes>3</Notes>
  <HiddenSlides>0</HiddenSlides>
  <MMClips>11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18</vt:i4>
      </vt:variant>
    </vt:vector>
  </HeadingPairs>
  <TitlesOfParts>
    <vt:vector size="50" baseType="lpstr">
      <vt:lpstr>Arial</vt:lpstr>
      <vt:lpstr>宋体</vt:lpstr>
      <vt:lpstr>Wingdings</vt:lpstr>
      <vt:lpstr>Verdana</vt:lpstr>
      <vt:lpstr>幼圆</vt:lpstr>
      <vt:lpstr>微软雅黑</vt:lpstr>
      <vt:lpstr>Times New Roman</vt:lpstr>
      <vt:lpstr>Elephant</vt:lpstr>
      <vt:lpstr>Century</vt:lpstr>
      <vt:lpstr>Arial Unicode MS</vt:lpstr>
      <vt:lpstr>Calibri</vt:lpstr>
      <vt:lpstr>Cambria Math</vt:lpstr>
      <vt:lpstr>Tahoma</vt:lpstr>
      <vt:lpstr>仿宋</vt:lpstr>
      <vt:lpstr>Wingdings</vt:lpstr>
      <vt:lpstr>Book Antiqua</vt:lpstr>
      <vt:lpstr>仿宋_GB2312</vt:lpstr>
      <vt:lpstr>机器学习v2.1rgb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Equation.Ribbit</vt:lpstr>
      <vt:lpstr>智能系统设计与应用 (2022 春季学期) </vt:lpstr>
      <vt:lpstr>Application and Targets</vt:lpstr>
      <vt:lpstr>What if no restrictions?</vt:lpstr>
      <vt:lpstr>OK, We are chosen for Machine Learning</vt:lpstr>
      <vt:lpstr>So, what is the next?</vt:lpstr>
      <vt:lpstr>Extrapolation, always</vt:lpstr>
      <vt:lpstr>Restrictive Linear Extrapolation</vt:lpstr>
      <vt:lpstr>Restrictive Linear Extrapolation</vt:lpstr>
      <vt:lpstr>Restrictive Linear Extrapolation</vt:lpstr>
      <vt:lpstr>Selecting Good Features for Reconstruction</vt:lpstr>
      <vt:lpstr>Why?</vt:lpstr>
      <vt:lpstr>Methodology</vt:lpstr>
      <vt:lpstr>System Design</vt:lpstr>
      <vt:lpstr>Workflow chart</vt:lpstr>
      <vt:lpstr>Experiment results</vt:lpstr>
      <vt:lpstr>Experiment results</vt:lpstr>
      <vt:lpstr>Ablation investigation</vt:lpstr>
      <vt:lpstr>Delivery Results without Smoothing</vt:lpstr>
    </vt:vector>
  </TitlesOfParts>
  <Company>LAMDA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机器学习-第一章</dc:title>
  <dc:creator>Zhi-Hua Zhou</dc:creator>
  <cp:lastModifiedBy>詹德川</cp:lastModifiedBy>
  <cp:revision>283</cp:revision>
  <dcterms:created xsi:type="dcterms:W3CDTF">2015-12-30T14:22:00Z</dcterms:created>
  <dcterms:modified xsi:type="dcterms:W3CDTF">2022-02-14T03:58:54Z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C7759C8D49C54CB686CFDE53B3C39935</vt:lpwstr>
  </property>
  <property fmtid="{D5CDD505-2E9C-101B-9397-08002B2CF9AE}" pid="3" name="KSOProductBuildVer">
    <vt:lpwstr>2052-11.1.0.11294</vt:lpwstr>
  </property>
</Properties>
</file>